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8" r:id="rId6"/>
    <p:sldId id="272" r:id="rId7"/>
    <p:sldId id="269" r:id="rId8"/>
    <p:sldId id="263" r:id="rId9"/>
    <p:sldId id="264" r:id="rId10"/>
    <p:sldId id="265" r:id="rId11"/>
    <p:sldId id="281" r:id="rId12"/>
    <p:sldId id="274" r:id="rId13"/>
    <p:sldId id="270" r:id="rId14"/>
    <p:sldId id="280" r:id="rId15"/>
    <p:sldId id="282" r:id="rId16"/>
    <p:sldId id="273" r:id="rId17"/>
    <p:sldId id="276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889" autoAdjust="0"/>
  </p:normalViewPr>
  <p:slideViewPr>
    <p:cSldViewPr snapToGrid="0" snapToObjects="1">
      <p:cViewPr varScale="1">
        <p:scale>
          <a:sx n="46" d="100"/>
          <a:sy n="46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620664"/>
        <c:axId val="574692552"/>
      </c:barChart>
      <c:catAx>
        <c:axId val="612620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4692552"/>
        <c:crosses val="autoZero"/>
        <c:auto val="1"/>
        <c:lblAlgn val="ctr"/>
        <c:lblOffset val="100"/>
        <c:noMultiLvlLbl val="0"/>
      </c:catAx>
      <c:valAx>
        <c:axId val="574692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Avg</a:t>
                </a:r>
                <a:r>
                  <a:rPr lang="en-US" baseline="0" dirty="0" smtClean="0"/>
                  <a:t> # of Ideas Generated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12620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Experimental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Experimental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7780696"/>
        <c:axId val="608128008"/>
      </c:barChart>
      <c:catAx>
        <c:axId val="607780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8128008"/>
        <c:crosses val="autoZero"/>
        <c:auto val="1"/>
        <c:lblAlgn val="ctr"/>
        <c:lblOffset val="100"/>
        <c:noMultiLvlLbl val="0"/>
      </c:catAx>
      <c:valAx>
        <c:axId val="608128008"/>
        <c:scaling>
          <c:orientation val="minMax"/>
          <c:max val="2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Avg</a:t>
                </a:r>
                <a:r>
                  <a:rPr lang="en-US" baseline="0" dirty="0" smtClean="0"/>
                  <a:t> # of Ideas Generated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7780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683960"/>
        <c:axId val="484356072"/>
      </c:barChart>
      <c:catAx>
        <c:axId val="388683960"/>
        <c:scaling>
          <c:orientation val="minMax"/>
        </c:scaling>
        <c:delete val="0"/>
        <c:axPos val="b"/>
        <c:majorTickMark val="out"/>
        <c:minorTickMark val="none"/>
        <c:tickLblPos val="nextTo"/>
        <c:crossAx val="484356072"/>
        <c:crosses val="autoZero"/>
        <c:auto val="1"/>
        <c:lblAlgn val="ctr"/>
        <c:lblOffset val="100"/>
        <c:noMultiLvlLbl val="0"/>
      </c:catAx>
      <c:valAx>
        <c:axId val="484356072"/>
        <c:scaling>
          <c:orientation val="minMax"/>
          <c:max val="3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Avg</a:t>
                </a:r>
                <a:r>
                  <a:rPr lang="en-US" baseline="0" dirty="0" smtClean="0"/>
                  <a:t> # of Ideas Generated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8683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Experimental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Collective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Experimental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594984"/>
        <c:axId val="593218664"/>
      </c:barChart>
      <c:catAx>
        <c:axId val="560594984"/>
        <c:scaling>
          <c:orientation val="minMax"/>
        </c:scaling>
        <c:delete val="0"/>
        <c:axPos val="b"/>
        <c:majorTickMark val="out"/>
        <c:minorTickMark val="none"/>
        <c:tickLblPos val="nextTo"/>
        <c:crossAx val="593218664"/>
        <c:crosses val="autoZero"/>
        <c:auto val="1"/>
        <c:lblAlgn val="ctr"/>
        <c:lblOffset val="100"/>
        <c:noMultiLvlLbl val="0"/>
      </c:catAx>
      <c:valAx>
        <c:axId val="593218664"/>
        <c:scaling>
          <c:orientation val="minMax"/>
          <c:max val="3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Avg</a:t>
                </a:r>
                <a:r>
                  <a:rPr lang="en-US" baseline="0" dirty="0" smtClean="0"/>
                  <a:t> # of Ideas Generated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60594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D6F7E-83B1-4B4D-A1EF-616C2860A6B1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C9F68-5480-834D-BB1E-CB3D95FB4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2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309B-DFD7-4D43-B792-B8E48220E4E2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73309-9932-4928-BCDA-6FDEF31C5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0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4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5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I’d still show a (non-significant)</a:t>
            </a:r>
            <a:r>
              <a:rPr lang="en-US" baseline="0" dirty="0" smtClean="0"/>
              <a:t> social loafing effect for the experimental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2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1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73309-9932-4928-BCDA-6FDEF31C55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D0FAF6-4A87-BF4D-AB56-6EEDD308F533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E92B5F-33DD-F44A-9950-E37E9F0BF8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Effects of Team-Building and Personality on Social Loafing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Andrew Bates &amp; Michelle Wheeler </a:t>
            </a:r>
          </a:p>
          <a:p>
            <a:r>
              <a:rPr lang="en-US" sz="3200" dirty="0" smtClean="0"/>
              <a:t>Hanover College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67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19" y="1041255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Procedure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2668588"/>
            <a:ext cx="3840480" cy="346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u="sng" dirty="0" smtClean="0"/>
              <a:t>Control</a:t>
            </a:r>
            <a:r>
              <a:rPr lang="en-US" sz="2600" b="1" u="sng" dirty="0" smtClean="0"/>
              <a:t> </a:t>
            </a:r>
          </a:p>
          <a:p>
            <a:r>
              <a:rPr lang="en-US" sz="2600" dirty="0" smtClean="0"/>
              <a:t>Filler Task</a:t>
            </a:r>
          </a:p>
          <a:p>
            <a:r>
              <a:rPr lang="en-US" sz="2600" dirty="0" smtClean="0"/>
              <a:t>Idea </a:t>
            </a:r>
            <a:r>
              <a:rPr lang="en-US" sz="2600" dirty="0"/>
              <a:t>generation task 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Big </a:t>
            </a:r>
            <a:r>
              <a:rPr lang="en-US" sz="2600" dirty="0"/>
              <a:t>Five Personality </a:t>
            </a:r>
            <a:r>
              <a:rPr lang="en-US" sz="2600" dirty="0" smtClean="0"/>
              <a:t>Test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668588"/>
            <a:ext cx="3840480" cy="346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 </a:t>
            </a:r>
            <a:r>
              <a:rPr lang="en-US" sz="2600" b="1" u="sng" dirty="0" smtClean="0"/>
              <a:t>Team-Building Group</a:t>
            </a:r>
          </a:p>
          <a:p>
            <a:r>
              <a:rPr lang="en-US" sz="2600" dirty="0" smtClean="0"/>
              <a:t>Team</a:t>
            </a:r>
            <a:r>
              <a:rPr lang="en-US" sz="2600" dirty="0"/>
              <a:t>-building activity</a:t>
            </a:r>
          </a:p>
          <a:p>
            <a:r>
              <a:rPr lang="en-US" sz="2600" dirty="0" smtClean="0"/>
              <a:t>Idea generation </a:t>
            </a:r>
            <a:r>
              <a:rPr lang="en-US" sz="2600" dirty="0"/>
              <a:t>task 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Big Five Personality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1125427"/>
            <a:ext cx="8308975" cy="1143000"/>
          </a:xfrm>
        </p:spPr>
        <p:txBody>
          <a:bodyPr/>
          <a:lstStyle/>
          <a:p>
            <a:pPr algn="ctr"/>
            <a:r>
              <a:rPr lang="en-US" dirty="0" smtClean="0"/>
              <a:t>Collective vs. Coactive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5925" y="3157764"/>
            <a:ext cx="8308975" cy="281443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Collective: Responses in idea generation task are pooled 	           together and compared with other groups</a:t>
            </a:r>
          </a:p>
          <a:p>
            <a:r>
              <a:rPr lang="en-US" sz="2600" dirty="0" smtClean="0"/>
              <a:t>Coactive: Responses are collected individually and 		         compared to all other individuals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653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Bug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0" r="114" b="-3363"/>
          <a:stretch/>
        </p:blipFill>
        <p:spPr>
          <a:xfrm>
            <a:off x="512488" y="2600539"/>
            <a:ext cx="3529654" cy="4441307"/>
          </a:xfrm>
        </p:spPr>
      </p:pic>
      <p:pic>
        <p:nvPicPr>
          <p:cNvPr id="6" name="Picture 5" descr="bugs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43" y="2600539"/>
            <a:ext cx="3310886" cy="4257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466" y="1529338"/>
            <a:ext cx="7220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  </a:t>
            </a:r>
            <a:r>
              <a:rPr lang="en-US" sz="4400" dirty="0" smtClean="0">
                <a:solidFill>
                  <a:srgbClr val="FFFFFF"/>
                </a:solidFill>
              </a:rPr>
              <a:t>Team-Building Activity 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925" y="954644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Big Five Test Sample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1-5: not at all true –very true of me </a:t>
            </a:r>
          </a:p>
          <a:p>
            <a:r>
              <a:rPr lang="en-US" sz="2600" dirty="0"/>
              <a:t>I see myself as: </a:t>
            </a:r>
            <a:endParaRPr lang="en-US" sz="2600" dirty="0" smtClean="0"/>
          </a:p>
          <a:p>
            <a:pPr marL="457200" indent="-457200">
              <a:buAutoNum type="arabicPeriod"/>
            </a:pPr>
            <a:r>
              <a:rPr lang="en-US" sz="2600" dirty="0" smtClean="0"/>
              <a:t>_____ talkative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_____ </a:t>
            </a:r>
            <a:r>
              <a:rPr lang="en-US" sz="2600" dirty="0" smtClean="0"/>
              <a:t>assertive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_____ </a:t>
            </a:r>
            <a:r>
              <a:rPr lang="en-US" sz="2600" dirty="0" smtClean="0"/>
              <a:t>energetic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102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719" y="1147293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Expected Results</a:t>
            </a:r>
            <a:endParaRPr lang="en-US" sz="4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2574120"/>
              </p:ext>
            </p:extLst>
          </p:nvPr>
        </p:nvGraphicFramePr>
        <p:xfrm>
          <a:off x="417513" y="2770188"/>
          <a:ext cx="3916398" cy="346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6772641"/>
              </p:ext>
            </p:extLst>
          </p:nvPr>
        </p:nvGraphicFramePr>
        <p:xfrm>
          <a:off x="4873625" y="2770188"/>
          <a:ext cx="3840163" cy="346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61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11638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Results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0089846"/>
              </p:ext>
            </p:extLst>
          </p:nvPr>
        </p:nvGraphicFramePr>
        <p:xfrm>
          <a:off x="417513" y="2770188"/>
          <a:ext cx="3840162" cy="346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8623118"/>
              </p:ext>
            </p:extLst>
          </p:nvPr>
        </p:nvGraphicFramePr>
        <p:xfrm>
          <a:off x="4873625" y="2770188"/>
          <a:ext cx="3840163" cy="346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7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60" y="986319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Discussion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979489"/>
            <a:ext cx="8308975" cy="272529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 evidence of social loafing in either the control or experimental condition </a:t>
            </a:r>
          </a:p>
          <a:p>
            <a:r>
              <a:rPr lang="en-US" sz="2800" dirty="0" smtClean="0"/>
              <a:t>Interesting activities overall prevent social loafing</a:t>
            </a:r>
          </a:p>
          <a:p>
            <a:r>
              <a:rPr lang="en-US" sz="2800" dirty="0" smtClean="0"/>
              <a:t>Pre-existence of group cohesion among certain groups</a:t>
            </a:r>
            <a:endParaRPr lang="en-US" sz="2800" dirty="0"/>
          </a:p>
          <a:p>
            <a:endParaRPr lang="en-US" sz="2600" dirty="0" smtClean="0"/>
          </a:p>
          <a:p>
            <a:pPr lvl="1">
              <a:buFont typeface="Courier New" pitchFamily="49" charset="0"/>
              <a:buChar char="o"/>
            </a:pPr>
            <a:endParaRPr lang="en-US" sz="2600" dirty="0" smtClean="0"/>
          </a:p>
          <a:p>
            <a:pPr marL="228600" lvl="1" indent="0">
              <a:buNone/>
            </a:pPr>
            <a:endParaRPr lang="en-US" sz="2600" dirty="0" smtClean="0"/>
          </a:p>
          <a:p>
            <a:pPr marL="228600" lvl="1" indent="0">
              <a:buNone/>
            </a:pPr>
            <a:endParaRPr lang="en-US" sz="2600" dirty="0"/>
          </a:p>
          <a:p>
            <a:pPr marL="228600" lvl="1" indent="0">
              <a:buNone/>
            </a:pPr>
            <a:endParaRPr lang="en-US" sz="2600" dirty="0" smtClean="0"/>
          </a:p>
          <a:p>
            <a:pPr marL="228600" lvl="1" indent="0">
              <a:buNone/>
            </a:pPr>
            <a:endParaRPr lang="en-US" sz="2600" dirty="0" smtClean="0"/>
          </a:p>
          <a:p>
            <a:endParaRPr lang="en-US" sz="2400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04498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Future Directions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3092111"/>
            <a:ext cx="4597537" cy="265977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Number of participants</a:t>
            </a:r>
            <a:endParaRPr lang="en-US" sz="2600" dirty="0"/>
          </a:p>
          <a:p>
            <a:r>
              <a:rPr lang="en-US" sz="2600" dirty="0" smtClean="0"/>
              <a:t> More demanding task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Room setting</a:t>
            </a:r>
          </a:p>
          <a:p>
            <a:r>
              <a:rPr lang="en-US" sz="2600" dirty="0" smtClean="0"/>
              <a:t> Diverse gender representation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86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QUESTIONS!?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21" y="958277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Social Loafing on </a:t>
            </a:r>
            <a:r>
              <a:rPr lang="en-US" sz="4400" dirty="0"/>
              <a:t>E</a:t>
            </a:r>
            <a:r>
              <a:rPr lang="en-US" sz="4400" dirty="0" smtClean="0"/>
              <a:t>veryday </a:t>
            </a:r>
            <a:r>
              <a:rPr lang="en-US" sz="4400" dirty="0"/>
              <a:t>L</a:t>
            </a:r>
            <a:r>
              <a:rPr lang="en-US" sz="4400" dirty="0" smtClean="0"/>
              <a:t>ife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Do you dread small group work?</a:t>
            </a:r>
          </a:p>
          <a:p>
            <a:r>
              <a:rPr lang="en-US" sz="2600" dirty="0" smtClean="0"/>
              <a:t>Do you prefer working individually? </a:t>
            </a:r>
          </a:p>
          <a:p>
            <a:r>
              <a:rPr lang="en-US" sz="2600" dirty="0" smtClean="0"/>
              <a:t>Have you ever pulled more than your own weight in a task?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12863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What is Social Loafing?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Social loafing is the tendency for individuals to exert less effort when working collectively in a group than when working individually (Karau &amp; Williams, 1997) </a:t>
            </a:r>
          </a:p>
          <a:p>
            <a:r>
              <a:rPr lang="en-US" sz="2600" dirty="0" smtClean="0"/>
              <a:t> Ringlemann Effect, 1913 (Kravitz &amp; Martin, 1986)</a:t>
            </a:r>
          </a:p>
          <a:p>
            <a:pPr lvl="1"/>
            <a:r>
              <a:rPr lang="en-US" sz="2600" dirty="0" smtClean="0"/>
              <a:t>Physical task: rope pulling</a:t>
            </a:r>
          </a:p>
          <a:p>
            <a:pPr lvl="1"/>
            <a:r>
              <a:rPr lang="en-US" sz="2600" dirty="0" smtClean="0"/>
              <a:t>Decreased maximum force exerted when pulling together.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81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22213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Why do People Engage in Social Loafing?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  Steiner, 1972</a:t>
            </a:r>
          </a:p>
          <a:p>
            <a:pPr lvl="1"/>
            <a:r>
              <a:rPr lang="en-US" sz="9600" dirty="0" smtClean="0"/>
              <a:t>Group effectiveness model: Loss of motivation/lack of coordination</a:t>
            </a:r>
          </a:p>
          <a:p>
            <a:pPr lvl="1"/>
            <a:r>
              <a:rPr lang="en-US" sz="9600" dirty="0" smtClean="0"/>
              <a:t> Ability to “hide in the crowd”</a:t>
            </a:r>
          </a:p>
          <a:p>
            <a:pPr lvl="1"/>
            <a:r>
              <a:rPr lang="en-US" sz="9600" dirty="0" smtClean="0"/>
              <a:t>Group work helps people to escape blame and responsibility </a:t>
            </a:r>
            <a:endParaRPr lang="en-US" sz="9600" dirty="0"/>
          </a:p>
          <a:p>
            <a:pPr marL="228600" lvl="1" indent="0">
              <a:buNone/>
            </a:pPr>
            <a:endParaRPr lang="en-US" sz="9600" dirty="0"/>
          </a:p>
          <a:p>
            <a:pPr marL="228600" lvl="1" indent="0">
              <a:buNone/>
            </a:pPr>
            <a:r>
              <a:rPr lang="en-US" sz="9600" dirty="0" smtClean="0"/>
              <a:t>Harkins &amp; Petty, 1982</a:t>
            </a:r>
          </a:p>
          <a:p>
            <a:pPr lvl="1"/>
            <a:r>
              <a:rPr lang="en-US" sz="9600" dirty="0" smtClean="0"/>
              <a:t>Accountability </a:t>
            </a:r>
          </a:p>
          <a:p>
            <a:pPr lvl="1"/>
            <a:r>
              <a:rPr lang="en-US" sz="9600" dirty="0" smtClean="0"/>
              <a:t>Identifiability </a:t>
            </a:r>
          </a:p>
          <a:p>
            <a:pPr lvl="1"/>
            <a:endParaRPr lang="en-US" sz="2800" dirty="0" smtClean="0"/>
          </a:p>
          <a:p>
            <a:pPr lvl="1"/>
            <a:endParaRPr lang="en-US" sz="2600" dirty="0"/>
          </a:p>
          <a:p>
            <a:pPr marL="228600" lvl="1" indent="0">
              <a:buNone/>
            </a:pPr>
            <a:endParaRPr lang="en-US" sz="2600" dirty="0" smtClean="0"/>
          </a:p>
          <a:p>
            <a:pPr marL="228600" lvl="1" indent="0">
              <a:buNone/>
            </a:pPr>
            <a:r>
              <a:rPr lang="en-US" sz="2600" dirty="0" smtClean="0"/>
              <a:t>      </a:t>
            </a:r>
          </a:p>
          <a:p>
            <a:pPr marL="228600" lvl="1" indent="0">
              <a:buNone/>
            </a:pPr>
            <a:endParaRPr lang="en-US" sz="2600" dirty="0"/>
          </a:p>
          <a:p>
            <a:pPr marL="228600" lvl="1" indent="0">
              <a:buNone/>
            </a:pPr>
            <a:endParaRPr lang="en-US" sz="2600" dirty="0"/>
          </a:p>
          <a:p>
            <a:pPr marL="228600" lvl="1" indent="0">
              <a:buNone/>
            </a:pPr>
            <a:endParaRPr lang="en-US" sz="2600" dirty="0" smtClean="0"/>
          </a:p>
          <a:p>
            <a:pPr marL="228600" lvl="1" indent="0">
              <a:buNone/>
            </a:pPr>
            <a:endParaRPr lang="en-US" sz="2600" dirty="0" smtClean="0"/>
          </a:p>
          <a:p>
            <a:pPr marL="2286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998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30484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Why Might Team-Building Help?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/>
              <a:t>Group </a:t>
            </a:r>
            <a:r>
              <a:rPr lang="en-US" sz="2600" dirty="0"/>
              <a:t>Cohesion: “degree to which members stick together, in any or all of several </a:t>
            </a:r>
            <a:r>
              <a:rPr lang="en-US" sz="2600" dirty="0" smtClean="0"/>
              <a:t>possible </a:t>
            </a:r>
            <a:r>
              <a:rPr lang="en-US" sz="2600" dirty="0"/>
              <a:t>ways, so the group has </a:t>
            </a:r>
            <a:r>
              <a:rPr lang="en-US" sz="2600" dirty="0" smtClean="0"/>
              <a:t>unity” (</a:t>
            </a:r>
            <a:r>
              <a:rPr lang="en-US" sz="2600" dirty="0"/>
              <a:t>Newcomb, Turner &amp; Converse, </a:t>
            </a:r>
            <a:r>
              <a:rPr lang="en-US" sz="2600" dirty="0" smtClean="0"/>
              <a:t>1965).</a:t>
            </a:r>
            <a:endParaRPr lang="en-US" sz="2600" dirty="0"/>
          </a:p>
          <a:p>
            <a:pPr lvl="1"/>
            <a:endParaRPr lang="en-US" dirty="0"/>
          </a:p>
          <a:p>
            <a:pPr lvl="1"/>
            <a:r>
              <a:rPr lang="en-US" sz="2600" dirty="0" smtClean="0"/>
              <a:t>High cohesive groups generated more ideas and were less likely to engage in social loafing than low cohesive groups (Karau &amp; Hart, 1998).</a:t>
            </a:r>
          </a:p>
        </p:txBody>
      </p:sp>
    </p:spTree>
    <p:extLst>
      <p:ext uri="{BB962C8B-B14F-4D97-AF65-F5344CB8AC3E}">
        <p14:creationId xmlns:p14="http://schemas.microsoft.com/office/powerpoint/2010/main" val="11497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058023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Group Cohesion in Team-Building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600" dirty="0"/>
              <a:t>Found that </a:t>
            </a:r>
            <a:r>
              <a:rPr lang="en-US" sz="2600" dirty="0" smtClean="0"/>
              <a:t>team-building </a:t>
            </a:r>
            <a:r>
              <a:rPr lang="en-US" sz="2600" dirty="0"/>
              <a:t>activities help people learn how to work together for a common goal that will lead them to work more effectively and have a unity of </a:t>
            </a:r>
            <a:r>
              <a:rPr lang="en-US" sz="2600" dirty="0" smtClean="0"/>
              <a:t>purpose </a:t>
            </a:r>
            <a:r>
              <a:rPr lang="en-US" sz="2600" dirty="0"/>
              <a:t>(</a:t>
            </a:r>
            <a:r>
              <a:rPr lang="en-US" sz="2600" dirty="0" err="1"/>
              <a:t>Yuckelson</a:t>
            </a:r>
            <a:r>
              <a:rPr lang="en-US" sz="2600" dirty="0"/>
              <a:t>, </a:t>
            </a:r>
            <a:r>
              <a:rPr lang="en-US" sz="2600" dirty="0" smtClean="0"/>
              <a:t>1997).</a:t>
            </a:r>
            <a:endParaRPr lang="en-US" sz="2600" dirty="0"/>
          </a:p>
          <a:p>
            <a:r>
              <a:rPr lang="en-US" sz="2600" dirty="0" smtClean="0"/>
              <a:t>Groups benefit from social interaction instead of diving straight into the task at hand (Holt, 1987).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86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Personality Influence in Team-Building 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925" y="2583330"/>
            <a:ext cx="8308975" cy="3817470"/>
          </a:xfrm>
        </p:spPr>
        <p:txBody>
          <a:bodyPr>
            <a:noAutofit/>
          </a:bodyPr>
          <a:lstStyle/>
          <a:p>
            <a:pPr lvl="1"/>
            <a:r>
              <a:rPr lang="en-US" sz="2500" dirty="0" err="1" smtClean="0"/>
              <a:t>Engler</a:t>
            </a:r>
            <a:r>
              <a:rPr lang="en-US" sz="2500" dirty="0" smtClean="0"/>
              <a:t>, 2009</a:t>
            </a:r>
          </a:p>
          <a:p>
            <a:pPr lvl="2"/>
            <a:r>
              <a:rPr lang="en-US" sz="2500" dirty="0" smtClean="0"/>
              <a:t>Extroverts tend to be more sociable and assertive</a:t>
            </a:r>
          </a:p>
          <a:p>
            <a:pPr lvl="2"/>
            <a:r>
              <a:rPr lang="en-US" sz="2500" dirty="0" smtClean="0"/>
              <a:t>Introverts tend to be more quiet, passive and solitary</a:t>
            </a:r>
            <a:endParaRPr lang="en-US" sz="2500" dirty="0"/>
          </a:p>
          <a:p>
            <a:pPr marL="457200" lvl="2" indent="0">
              <a:buNone/>
            </a:pPr>
            <a:endParaRPr lang="en-US" sz="2500" dirty="0"/>
          </a:p>
          <a:p>
            <a:pPr lvl="1"/>
            <a:r>
              <a:rPr lang="en-US" sz="2500" dirty="0" smtClean="0"/>
              <a:t>Barry &amp; Stewarts, 1997</a:t>
            </a:r>
            <a:endParaRPr lang="en-US" sz="2500" dirty="0"/>
          </a:p>
          <a:p>
            <a:pPr lvl="2"/>
            <a:r>
              <a:rPr lang="en-US" sz="2500" dirty="0" smtClean="0"/>
              <a:t> Found that Individuals with extraversion like traits showed more positive feelings while working with others. </a:t>
            </a:r>
          </a:p>
          <a:p>
            <a:pPr lvl="2"/>
            <a:r>
              <a:rPr lang="en-US" sz="2500" dirty="0" smtClean="0"/>
              <a:t> Extroverts tend to have more cohesion within the group</a:t>
            </a:r>
          </a:p>
        </p:txBody>
      </p:sp>
    </p:spTree>
    <p:extLst>
      <p:ext uri="{BB962C8B-B14F-4D97-AF65-F5344CB8AC3E}">
        <p14:creationId xmlns:p14="http://schemas.microsoft.com/office/powerpoint/2010/main" val="41683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36153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Hypotheses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We predicted that college students who participated in a team-building activity will engage in less social loafing than students who did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We predicted that the effect of team-building will be moderated by extraversion, such that team-building will reduce social loafing among extroverts more so than among introverts.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07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85265"/>
            <a:ext cx="8308975" cy="1143000"/>
          </a:xfrm>
        </p:spPr>
        <p:txBody>
          <a:bodyPr/>
          <a:lstStyle/>
          <a:p>
            <a:pPr algn="ctr"/>
            <a:r>
              <a:rPr lang="en-US" sz="4400" dirty="0" smtClean="0"/>
              <a:t>Participants 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Participants: Hanover College Students </a:t>
            </a:r>
          </a:p>
          <a:p>
            <a:r>
              <a:rPr lang="en-US" sz="2600" dirty="0" smtClean="0"/>
              <a:t> N= 38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18-23 years old</a:t>
            </a:r>
            <a:endParaRPr lang="en-US" sz="2600" dirty="0"/>
          </a:p>
          <a:p>
            <a:r>
              <a:rPr lang="en-US" sz="2600" dirty="0" smtClean="0"/>
              <a:t> 33 females, 5 males</a:t>
            </a:r>
          </a:p>
        </p:txBody>
      </p:sp>
    </p:spTree>
    <p:extLst>
      <p:ext uri="{BB962C8B-B14F-4D97-AF65-F5344CB8AC3E}">
        <p14:creationId xmlns:p14="http://schemas.microsoft.com/office/powerpoint/2010/main" val="22556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1096</TotalTime>
  <Words>604</Words>
  <Application>Microsoft Macintosh PowerPoint</Application>
  <PresentationFormat>On-screen Show (4:3)</PresentationFormat>
  <Paragraphs>112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Expo</vt:lpstr>
      <vt:lpstr>Effects of Team-Building and Personality on Social Loafing</vt:lpstr>
      <vt:lpstr>Social Loafing on Everyday Life</vt:lpstr>
      <vt:lpstr>What is Social Loafing?</vt:lpstr>
      <vt:lpstr>Why do People Engage in Social Loafing?</vt:lpstr>
      <vt:lpstr>Why Might Team-Building Help?</vt:lpstr>
      <vt:lpstr>Group Cohesion in Team-Building</vt:lpstr>
      <vt:lpstr>Personality Influence in Team-Building </vt:lpstr>
      <vt:lpstr>Hypotheses</vt:lpstr>
      <vt:lpstr>Participants </vt:lpstr>
      <vt:lpstr>Procedure </vt:lpstr>
      <vt:lpstr>Collective vs. Coactive </vt:lpstr>
      <vt:lpstr>PowerPoint Presentation</vt:lpstr>
      <vt:lpstr>Big Five Test Sample </vt:lpstr>
      <vt:lpstr>Expected Results</vt:lpstr>
      <vt:lpstr>Results</vt:lpstr>
      <vt:lpstr>Discussion </vt:lpstr>
      <vt:lpstr>Future Directions </vt:lpstr>
      <vt:lpstr>QUESTIONS!?</vt:lpstr>
    </vt:vector>
  </TitlesOfParts>
  <Company>Hanover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team-building and personality on social loafing</dc:title>
  <dc:creator>Andrew Bates</dc:creator>
  <cp:lastModifiedBy>Andrew Bates</cp:lastModifiedBy>
  <cp:revision>80</cp:revision>
  <cp:lastPrinted>2013-04-01T04:58:54Z</cp:lastPrinted>
  <dcterms:created xsi:type="dcterms:W3CDTF">2012-11-11T17:06:17Z</dcterms:created>
  <dcterms:modified xsi:type="dcterms:W3CDTF">2013-04-09T14:51:40Z</dcterms:modified>
</cp:coreProperties>
</file>